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6" r:id="rId8"/>
  </p:sldMasterIdLst>
  <p:sldIdLst>
    <p:sldId id="257" r:id="rId9"/>
    <p:sldId id="263" r:id="rId10"/>
    <p:sldId id="266" r:id="rId11"/>
    <p:sldId id="261" r:id="rId12"/>
    <p:sldId id="262" r:id="rId13"/>
    <p:sldId id="258" r:id="rId14"/>
    <p:sldId id="259" r:id="rId15"/>
    <p:sldId id="260" r:id="rId16"/>
    <p:sldId id="272" r:id="rId17"/>
    <p:sldId id="267" r:id="rId18"/>
    <p:sldId id="268" r:id="rId19"/>
    <p:sldId id="269" r:id="rId20"/>
    <p:sldId id="270" r:id="rId21"/>
    <p:sldId id="271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7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.jpg"/>
          <p:cNvPicPr>
            <a:picLocks noChangeAspect="1"/>
          </p:cNvPicPr>
          <p:nvPr userDrawn="1"/>
        </p:nvPicPr>
        <p:blipFill rotWithShape="1">
          <a:blip r:embed="rId2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622" y="228600"/>
            <a:ext cx="4178579" cy="4191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7534" y="5207003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First Last</a:t>
            </a:r>
          </a:p>
          <a:p>
            <a:r>
              <a:rPr lang="en-US" dirty="0" smtClean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2577" y="228600"/>
            <a:ext cx="4235450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36576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4724402"/>
            <a:ext cx="3790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0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6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2811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798" y="381002"/>
            <a:ext cx="609600" cy="365125"/>
          </a:xfrm>
        </p:spPr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798" y="381002"/>
            <a:ext cx="609600" cy="365125"/>
          </a:xfrm>
        </p:spPr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1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6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5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6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798" y="381002"/>
            <a:ext cx="609600" cy="365125"/>
          </a:xfrm>
        </p:spPr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4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798" y="381002"/>
            <a:ext cx="609600" cy="365125"/>
          </a:xfrm>
        </p:spPr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8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22-May-2017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 smtClean="0"/>
              <a:t>Center For Talent Reporting                                  www.centerfortalentreporting.org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8236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90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69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7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3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3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68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6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2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7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68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6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2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68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6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2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74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68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6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2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68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6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2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52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068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6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2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0551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8236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449" y="977903"/>
            <a:ext cx="622299" cy="6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3657600" cy="3581400"/>
          </a:xfrm>
        </p:spPr>
        <p:txBody>
          <a:bodyPr>
            <a:noAutofit/>
          </a:bodyPr>
          <a:lstStyle/>
          <a:p>
            <a:r>
              <a:rPr lang="en-US" sz="4000" b="1" i="0" dirty="0" smtClean="0"/>
              <a:t>Handouts for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Create </a:t>
            </a:r>
            <a:r>
              <a:rPr lang="en-US" sz="4000" b="1" dirty="0"/>
              <a:t>a </a:t>
            </a:r>
            <a:r>
              <a:rPr lang="en-US" sz="4000" b="1" dirty="0" smtClean="0"/>
              <a:t>                       Compelling   Measurement </a:t>
            </a:r>
            <a:r>
              <a:rPr lang="en-US" sz="4000" b="1" dirty="0"/>
              <a:t>Strategy for </a:t>
            </a:r>
            <a:r>
              <a:rPr lang="en-US" sz="4000" b="1" dirty="0" smtClean="0"/>
              <a:t> L&amp;D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724400"/>
            <a:ext cx="4038600" cy="1447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David Vance</a:t>
            </a: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Center for Talent Reporting</a:t>
            </a:r>
          </a:p>
          <a:p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March 7, 2018</a:t>
            </a:r>
          </a:p>
          <a:p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505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7556313" cy="990600"/>
          </a:xfrm>
        </p:spPr>
        <p:txBody>
          <a:bodyPr/>
          <a:lstStyle/>
          <a:p>
            <a:r>
              <a:rPr lang="en-US" b="1" dirty="0" smtClean="0"/>
              <a:t>Sample Program </a:t>
            </a:r>
            <a:r>
              <a:rPr lang="en-US" b="1" dirty="0"/>
              <a:t>Report </a:t>
            </a:r>
            <a:r>
              <a:rPr lang="en-US" b="1" dirty="0" smtClean="0"/>
              <a:t>for L&amp;D</a:t>
            </a:r>
            <a:br>
              <a:rPr lang="en-US" b="1" dirty="0" smtClean="0"/>
            </a:br>
            <a:r>
              <a:rPr lang="en-US" sz="2400" b="1" dirty="0" smtClean="0"/>
              <a:t>Programs in Support of the Goal to Reduce Injuries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10359"/>
              </p:ext>
            </p:extLst>
          </p:nvPr>
        </p:nvGraphicFramePr>
        <p:xfrm>
          <a:off x="381000" y="1676400"/>
          <a:ext cx="7848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3" imgW="6057823" imgH="4152951" progId="Excel.Sheet.12">
                  <p:embed/>
                </p:oleObj>
              </mc:Choice>
              <mc:Fallback>
                <p:oleObj name="Worksheet" r:id="rId3" imgW="6057823" imgH="41529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676400"/>
                        <a:ext cx="78486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Operations Report for L&amp;D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07373"/>
              </p:ext>
            </p:extLst>
          </p:nvPr>
        </p:nvGraphicFramePr>
        <p:xfrm>
          <a:off x="152400" y="1490665"/>
          <a:ext cx="8686800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3" imgW="7734390" imgH="3876701" progId="Excel.Sheet.12">
                  <p:embed/>
                </p:oleObj>
              </mc:Choice>
              <mc:Fallback>
                <p:oleObj name="Worksheet" r:id="rId3" imgW="7734390" imgH="38767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490665"/>
                        <a:ext cx="8686800" cy="475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Operations Report for L&amp;D </a:t>
            </a:r>
            <a:r>
              <a:rPr lang="en-US" sz="2800" dirty="0" smtClean="0"/>
              <a:t>(continued)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07253"/>
              </p:ext>
            </p:extLst>
          </p:nvPr>
        </p:nvGraphicFramePr>
        <p:xfrm>
          <a:off x="152400" y="1524000"/>
          <a:ext cx="8686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Worksheet" r:id="rId3" imgW="7734390" imgH="5210111" progId="Excel.Sheet.12">
                  <p:embed/>
                </p:oleObj>
              </mc:Choice>
              <mc:Fallback>
                <p:oleObj name="Worksheet" r:id="rId3" imgW="7734390" imgH="52101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524000"/>
                        <a:ext cx="86868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L&amp;D Summary Report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33636"/>
              </p:ext>
            </p:extLst>
          </p:nvPr>
        </p:nvGraphicFramePr>
        <p:xfrm>
          <a:off x="381000" y="1600200"/>
          <a:ext cx="7696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Worksheet" r:id="rId3" imgW="9944177" imgH="3943466" progId="Excel.Sheet.12">
                  <p:embed/>
                </p:oleObj>
              </mc:Choice>
              <mc:Fallback>
                <p:oleObj name="Worksheet" r:id="rId3" imgW="9944177" imgH="39434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600200"/>
                        <a:ext cx="76962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L&amp;D Summary Report </a:t>
            </a:r>
            <a:r>
              <a:rPr lang="en-US" sz="2800" b="1" dirty="0" smtClean="0"/>
              <a:t>(continued)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51946"/>
              </p:ext>
            </p:extLst>
          </p:nvPr>
        </p:nvGraphicFramePr>
        <p:xfrm>
          <a:off x="381000" y="1447801"/>
          <a:ext cx="7848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3" imgW="9944177" imgH="5410136" progId="Excel.Sheet.12">
                  <p:embed/>
                </p:oleObj>
              </mc:Choice>
              <mc:Fallback>
                <p:oleObj name="Worksheet" r:id="rId3" imgW="9944177" imgH="54101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447801"/>
                        <a:ext cx="78486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in Creating Your Own Measurement Strategy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 by talking to your department 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Key goals and initiatives. Owners for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Expectations for a measurement strategy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Discuss frequency of reporting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Monthly for active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Find out if she already has measures in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Talk with program directors and managers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Key initiatives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Expectations for a measurement strategy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Discuss frequency of reporting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Monthly for active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Find out if </a:t>
            </a:r>
            <a:r>
              <a:rPr lang="en-US" sz="1800" dirty="0" smtClean="0"/>
              <a:t>they </a:t>
            </a:r>
            <a:r>
              <a:rPr lang="en-US" sz="1800" dirty="0"/>
              <a:t>already has measures in mind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in Creating Your Own Measurement Strategy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Talk with other senior leaders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Reflect on what you heard. Create a draft strategy containing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Measures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Noting which will be aggregated at the enterprise level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Which will be managed? Just monitored? Does history exist?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Frequency of </a:t>
            </a:r>
            <a:r>
              <a:rPr lang="en-US" dirty="0" smtClean="0"/>
              <a:t>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Owner </a:t>
            </a:r>
            <a:r>
              <a:rPr lang="en-US" dirty="0" smtClean="0"/>
              <a:t>and purpose of </a:t>
            </a:r>
            <a:r>
              <a:rPr lang="en-US" dirty="0"/>
              <a:t>each measure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Draft lists </a:t>
            </a:r>
            <a:r>
              <a:rPr lang="en-US" dirty="0"/>
              <a:t>of </a:t>
            </a:r>
            <a:r>
              <a:rPr lang="en-US" dirty="0" smtClean="0"/>
              <a:t>measures by type, summary table, sample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Required resources, including assistance from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Present to department head and senior leaders. Revise as needed. Get their approval. Department head needs to own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8475" y="553331"/>
            <a:ext cx="7556313" cy="1317626"/>
          </a:xfrm>
        </p:spPr>
        <p:txBody>
          <a:bodyPr/>
          <a:lstStyle/>
          <a:p>
            <a:r>
              <a:rPr lang="en-US" dirty="0" smtClean="0"/>
              <a:t>Executive Reporting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1759"/>
            <a:ext cx="609600" cy="365125"/>
          </a:xfrm>
          <a:prstGeom prst="rect">
            <a:avLst/>
          </a:prstGeom>
        </p:spPr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8194" y="-196828"/>
            <a:ext cx="9144000" cy="7207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555690"/>
            <a:ext cx="7315200" cy="1066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307683"/>
            <a:ext cx="7010400" cy="223740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160" y="743196"/>
            <a:ext cx="2316480" cy="11887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803114"/>
            <a:ext cx="203200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" b="1" dirty="0">
                <a:solidFill>
                  <a:srgbClr val="525456">
                    <a:lumMod val="50000"/>
                  </a:srgbClr>
                </a:solidFill>
                <a:cs typeface="Arial" pitchFamily="34" charset="0"/>
              </a:rPr>
              <a:t>Senior Executives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5080" y="743197"/>
            <a:ext cx="4632960" cy="11887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0561" y="803114"/>
            <a:ext cx="2831655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" b="1" dirty="0">
                <a:solidFill>
                  <a:srgbClr val="525456">
                    <a:lumMod val="50000"/>
                  </a:srgbClr>
                </a:solidFill>
                <a:cs typeface="Arial" pitchFamily="34" charset="0"/>
              </a:rPr>
              <a:t>Talent Development Executives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601" y="1238298"/>
            <a:ext cx="1117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ED1C29"/>
                </a:solidFill>
                <a:cs typeface="Arial" pitchFamily="34" charset="0"/>
              </a:rPr>
              <a:t>Executive Reports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26" y="2773662"/>
            <a:ext cx="965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sz="1200" b="0" dirty="0" smtClean="0">
                <a:solidFill>
                  <a:srgbClr val="292929"/>
                </a:solidFill>
              </a:rPr>
              <a:t>Note: </a:t>
            </a:r>
          </a:p>
          <a:p>
            <a:r>
              <a:rPr lang="en-US" sz="1200" b="0" dirty="0" smtClean="0">
                <a:solidFill>
                  <a:srgbClr val="292929"/>
                </a:solidFill>
              </a:rPr>
              <a:t>Measures can be organized by processes and/or efficiency</a:t>
            </a:r>
            <a:r>
              <a:rPr lang="en-US" sz="1200" b="0" dirty="0">
                <a:solidFill>
                  <a:srgbClr val="292929"/>
                </a:solidFill>
              </a:rPr>
              <a:t>, effectiveness &amp; outcomes</a:t>
            </a:r>
            <a:endParaRPr lang="en-US" sz="1200" b="0" dirty="0">
              <a:solidFill>
                <a:srgbClr val="ED1C29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601" y="5825249"/>
            <a:ext cx="8161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pPr algn="l"/>
            <a:r>
              <a:rPr lang="en-US" sz="1600" dirty="0">
                <a:solidFill>
                  <a:srgbClr val="ED1C29"/>
                </a:solidFill>
                <a:cs typeface="Arial" pitchFamily="34" charset="0"/>
              </a:rPr>
              <a:t>Data 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7768" y="-4465"/>
            <a:ext cx="668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>
                <a:solidFill>
                  <a:srgbClr val="ED1C29"/>
                </a:solidFill>
                <a:latin typeface="Times New Roman"/>
              </a:rPr>
              <a:t>Measurement and  Reporting Process</a:t>
            </a:r>
          </a:p>
        </p:txBody>
      </p:sp>
      <p:sp>
        <p:nvSpPr>
          <p:cNvPr id="29" name="Left-Right Arrow 28"/>
          <p:cNvSpPr/>
          <p:nvPr/>
        </p:nvSpPr>
        <p:spPr>
          <a:xfrm rot="5400000">
            <a:off x="5603632" y="3317634"/>
            <a:ext cx="6471136" cy="609600"/>
          </a:xfrm>
          <a:prstGeom prst="left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cs typeface="Arial" pitchFamily="34" charset="0"/>
              </a:rPr>
              <a:t>Guiding Principles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6179845"/>
            <a:ext cx="8763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Financial Systems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3549" y="6179845"/>
            <a:ext cx="10686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Evaluation,             EOS Systems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11246" y="6179845"/>
            <a:ext cx="14325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Non-Financial, </a:t>
            </a:r>
          </a:p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non-TDR Systems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4200" y="6179845"/>
            <a:ext cx="12599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Others: HRIS, LMS, CRM, ERP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65950" y="3327660"/>
            <a:ext cx="1282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Outcomes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19601" y="3327660"/>
            <a:ext cx="1282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Effectiveness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81801" y="3327660"/>
            <a:ext cx="1282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Efficiency</a:t>
            </a:r>
          </a:p>
        </p:txBody>
      </p:sp>
      <p:pic>
        <p:nvPicPr>
          <p:cNvPr id="54" name="Picture 5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032757"/>
            <a:ext cx="1828800" cy="82296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676400" y="1278861"/>
            <a:ext cx="1447800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Talent Development Summary Report</a:t>
            </a:r>
          </a:p>
          <a:p>
            <a:pPr algn="ctr"/>
            <a:r>
              <a:rPr lang="en-US" sz="1150" b="1" dirty="0">
                <a:solidFill>
                  <a:srgbClr val="FFC000"/>
                </a:solidFill>
                <a:cs typeface="Arial" pitchFamily="34" charset="0"/>
              </a:rPr>
              <a:t>Quarterly</a:t>
            </a:r>
          </a:p>
        </p:txBody>
      </p:sp>
      <p:pic>
        <p:nvPicPr>
          <p:cNvPr id="56" name="Picture 5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148" y="1032757"/>
            <a:ext cx="1828800" cy="8229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491742" y="1278861"/>
            <a:ext cx="1451858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Talent Development Program Report (s)</a:t>
            </a:r>
          </a:p>
          <a:p>
            <a:pPr algn="ctr"/>
            <a:r>
              <a:rPr lang="en-US" sz="1150" b="1" dirty="0">
                <a:solidFill>
                  <a:srgbClr val="FFC000"/>
                </a:solidFill>
                <a:cs typeface="Arial" pitchFamily="34" charset="0"/>
              </a:rPr>
              <a:t>Monthly</a:t>
            </a:r>
          </a:p>
        </p:txBody>
      </p:sp>
      <p:pic>
        <p:nvPicPr>
          <p:cNvPr id="58" name="Picture 5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032757"/>
            <a:ext cx="1828800" cy="8229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687765" y="1278861"/>
            <a:ext cx="1541836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" b="1" dirty="0">
                <a:solidFill>
                  <a:prstClr val="white"/>
                </a:solidFill>
                <a:cs typeface="Arial" pitchFamily="34" charset="0"/>
              </a:rPr>
              <a:t>Talent Development Operations Report (s)</a:t>
            </a:r>
          </a:p>
          <a:p>
            <a:pPr algn="ctr"/>
            <a:r>
              <a:rPr lang="en-US" sz="1150" b="1" dirty="0">
                <a:solidFill>
                  <a:srgbClr val="FFC000"/>
                </a:solidFill>
                <a:cs typeface="Arial" pitchFamily="34" charset="0"/>
              </a:rPr>
              <a:t>Monthly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292352" y="3615443"/>
            <a:ext cx="7013448" cy="9296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Up Arrow 62"/>
          <p:cNvSpPr/>
          <p:nvPr/>
        </p:nvSpPr>
        <p:spPr>
          <a:xfrm>
            <a:off x="4511040" y="4617720"/>
            <a:ext cx="365760" cy="182880"/>
          </a:xfrm>
          <a:prstGeom prst="upArrow">
            <a:avLst/>
          </a:prstGeom>
          <a:gradFill>
            <a:gsLst>
              <a:gs pos="500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96924" y="3615443"/>
            <a:ext cx="7004304" cy="182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30973" y="3615443"/>
            <a:ext cx="23392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Talent Development Processes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95400" y="3996443"/>
            <a:ext cx="971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Talent Acquisition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83905" y="3996443"/>
            <a:ext cx="11862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Leadership Development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87066" y="3996443"/>
            <a:ext cx="11075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Learning &amp; Development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11549" y="3996443"/>
            <a:ext cx="11473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Capability Management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75836" y="3996443"/>
            <a:ext cx="11075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Performance Management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400318" y="3996443"/>
            <a:ext cx="816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292929"/>
                </a:solidFill>
                <a:cs typeface="Arial" pitchFamily="34" charset="0"/>
              </a:rPr>
              <a:t>Total Rewards</a:t>
            </a:r>
          </a:p>
        </p:txBody>
      </p:sp>
      <p:sp>
        <p:nvSpPr>
          <p:cNvPr id="60" name="Trapezoid 59"/>
          <p:cNvSpPr/>
          <p:nvPr/>
        </p:nvSpPr>
        <p:spPr>
          <a:xfrm>
            <a:off x="1153160" y="4876800"/>
            <a:ext cx="7315200" cy="327660"/>
          </a:xfrm>
          <a:prstGeom prst="trapezoid">
            <a:avLst/>
          </a:prstGeom>
          <a:gradFill>
            <a:gsLst>
              <a:gs pos="0">
                <a:srgbClr val="808285"/>
              </a:gs>
              <a:gs pos="100000">
                <a:srgbClr val="C1C2C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92929"/>
                </a:solidFill>
                <a:cs typeface="Arial" pitchFamily="34" charset="0"/>
              </a:rPr>
              <a:t>Extract, convert and calculate </a:t>
            </a:r>
            <a:r>
              <a:rPr lang="en-US" sz="1400" b="1" dirty="0">
                <a:solidFill>
                  <a:srgbClr val="292929"/>
                </a:solidFill>
                <a:cs typeface="Arial" pitchFamily="34" charset="0"/>
              </a:rPr>
              <a:t>Standard Measures</a:t>
            </a:r>
          </a:p>
        </p:txBody>
      </p:sp>
      <p:sp>
        <p:nvSpPr>
          <p:cNvPr id="61" name="Up Arrow 60"/>
          <p:cNvSpPr/>
          <p:nvPr/>
        </p:nvSpPr>
        <p:spPr>
          <a:xfrm>
            <a:off x="4511040" y="5257800"/>
            <a:ext cx="365760" cy="182880"/>
          </a:xfrm>
          <a:prstGeom prst="upArrow">
            <a:avLst/>
          </a:prstGeom>
          <a:gradFill>
            <a:gsLst>
              <a:gs pos="500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4792" y="2498007"/>
            <a:ext cx="965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pPr algn="l"/>
            <a:r>
              <a:rPr lang="en-US" sz="1600" dirty="0" smtClean="0">
                <a:solidFill>
                  <a:srgbClr val="ED1C29"/>
                </a:solidFill>
                <a:cs typeface="Arial" pitchFamily="34" charset="0"/>
              </a:rPr>
              <a:t>Measures</a:t>
            </a:r>
            <a:endParaRPr lang="en-US" sz="1600" dirty="0">
              <a:solidFill>
                <a:srgbClr val="ED1C29"/>
              </a:solidFill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2515179" y="1909057"/>
            <a:ext cx="4893172" cy="68530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15576" y="1885305"/>
            <a:ext cx="23404" cy="709058"/>
          </a:xfrm>
          <a:prstGeom prst="straightConnector1">
            <a:avLst/>
          </a:prstGeom>
          <a:ln w="19050">
            <a:solidFill>
              <a:schemeClr val="bg2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7397361" y="1893071"/>
            <a:ext cx="10990" cy="70129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2438979" y="1893071"/>
            <a:ext cx="2678862" cy="70129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117569" y="1885305"/>
            <a:ext cx="2290782" cy="7090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2415575" y="1879287"/>
            <a:ext cx="2681250" cy="715076"/>
          </a:xfrm>
          <a:prstGeom prst="straightConnector1">
            <a:avLst/>
          </a:prstGeom>
          <a:ln w="19050">
            <a:solidFill>
              <a:schemeClr val="bg2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56" idx="2"/>
          </p:cNvCxnSpPr>
          <p:nvPr/>
        </p:nvCxnSpPr>
        <p:spPr>
          <a:xfrm flipH="1" flipV="1">
            <a:off x="5103549" y="1855717"/>
            <a:ext cx="14293" cy="73864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5117842" y="1870957"/>
            <a:ext cx="2281856" cy="72340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348" y="5640205"/>
            <a:ext cx="351603" cy="54864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92" y="5640205"/>
            <a:ext cx="351603" cy="54864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216" y="5640205"/>
            <a:ext cx="351603" cy="54864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195" y="5640205"/>
            <a:ext cx="351603" cy="54864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097" y="2557221"/>
            <a:ext cx="798360" cy="7315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22" y="2557221"/>
            <a:ext cx="798360" cy="73152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45" y="2557221"/>
            <a:ext cx="798360" cy="731520"/>
          </a:xfrm>
          <a:prstGeom prst="rect">
            <a:avLst/>
          </a:prstGeom>
        </p:spPr>
      </p:pic>
      <p:sp>
        <p:nvSpPr>
          <p:cNvPr id="121" name="Date Placeholder 120"/>
          <p:cNvSpPr>
            <a:spLocks noGrp="1"/>
          </p:cNvSpPr>
          <p:nvPr>
            <p:ph type="dt" sz="half" idx="4294967295"/>
          </p:nvPr>
        </p:nvSpPr>
        <p:spPr>
          <a:xfrm>
            <a:off x="6719047" y="664371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2" name="Footer Placeholder 121"/>
          <p:cNvSpPr>
            <a:spLocks noGrp="1"/>
          </p:cNvSpPr>
          <p:nvPr>
            <p:ph type="ftr" sz="quarter" idx="11"/>
          </p:nvPr>
        </p:nvSpPr>
        <p:spPr>
          <a:xfrm>
            <a:off x="498474" y="6643718"/>
            <a:ext cx="6054726" cy="366682"/>
          </a:xfrm>
        </p:spPr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/>
      <p:bldP spid="22" grpId="0"/>
      <p:bldP spid="26" grpId="0"/>
      <p:bldP spid="29" grpId="0" animBg="1"/>
      <p:bldP spid="30" grpId="0"/>
      <p:bldP spid="31" grpId="0"/>
      <p:bldP spid="32" grpId="0"/>
      <p:bldP spid="33" grpId="0"/>
      <p:bldP spid="45" grpId="0"/>
      <p:bldP spid="47" grpId="0"/>
      <p:bldP spid="49" grpId="0"/>
      <p:bldP spid="55" grpId="0"/>
      <p:bldP spid="57" grpId="0"/>
      <p:bldP spid="59" grpId="0"/>
      <p:bldP spid="62" grpId="0" animBg="1"/>
      <p:bldP spid="63" grpId="0" animBg="1"/>
      <p:bldP spid="38" grpId="0" animBg="1"/>
      <p:bldP spid="69" grpId="0"/>
      <p:bldP spid="73" grpId="0"/>
      <p:bldP spid="74" grpId="0"/>
      <p:bldP spid="75" grpId="0"/>
      <p:bldP spid="76" grpId="0"/>
      <p:bldP spid="77" grpId="0"/>
      <p:bldP spid="78" grpId="0"/>
      <p:bldP spid="60" grpId="0" animBg="1"/>
      <p:bldP spid="61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Three Types of TDRp Measures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475" y="1447800"/>
            <a:ext cx="8354173" cy="4724400"/>
          </a:xfrm>
        </p:spPr>
        <p:txBody>
          <a:bodyPr/>
          <a:lstStyle/>
          <a:p>
            <a:r>
              <a:rPr lang="en-US" b="1" dirty="0"/>
              <a:t>Effectiveness: </a:t>
            </a:r>
            <a:r>
              <a:rPr lang="en-US" dirty="0"/>
              <a:t>quality of program or initiative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dirty="0"/>
              <a:t>individual programs and for enterprise </a:t>
            </a:r>
            <a:r>
              <a:rPr lang="en-US" sz="1800" dirty="0" smtClean="0"/>
              <a:t>overall</a:t>
            </a:r>
          </a:p>
          <a:p>
            <a:pPr lvl="1"/>
            <a:r>
              <a:rPr lang="en-US" sz="1800" dirty="0" smtClean="0"/>
              <a:t>Examples: Participant satisfaction with training, sponsor satisfaction, learning, application, reinforcement, supervisor support</a:t>
            </a:r>
            <a:endParaRPr lang="en-US" sz="1800" dirty="0"/>
          </a:p>
          <a:p>
            <a:r>
              <a:rPr lang="en-US" b="1" dirty="0" smtClean="0"/>
              <a:t>Efficiency</a:t>
            </a:r>
            <a:r>
              <a:rPr lang="en-US" b="1" dirty="0"/>
              <a:t>: </a:t>
            </a:r>
            <a:r>
              <a:rPr lang="en-US" dirty="0"/>
              <a:t>efficiency of program or initiative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dirty="0"/>
              <a:t>individual programs and for enterprise overall</a:t>
            </a:r>
          </a:p>
          <a:p>
            <a:pPr lvl="1"/>
            <a:r>
              <a:rPr lang="en-US" sz="1800" dirty="0" smtClean="0"/>
              <a:t>Examples: Number of participants</a:t>
            </a:r>
            <a:r>
              <a:rPr lang="en-US" sz="1800" dirty="0"/>
              <a:t>, </a:t>
            </a:r>
            <a:r>
              <a:rPr lang="en-US" sz="1800" dirty="0" smtClean="0"/>
              <a:t>courses, hours; cost, completion dates, utilization rates, cycle times</a:t>
            </a:r>
            <a:endParaRPr lang="en-US" sz="1800" dirty="0"/>
          </a:p>
          <a:p>
            <a:r>
              <a:rPr lang="en-US" b="1" dirty="0" smtClean="0"/>
              <a:t>Outcomes: </a:t>
            </a:r>
            <a:r>
              <a:rPr lang="en-US" dirty="0" smtClean="0"/>
              <a:t>impact of L&amp;D initiatives on organizational goals</a:t>
            </a:r>
          </a:p>
          <a:p>
            <a:pPr lvl="1"/>
            <a:r>
              <a:rPr lang="en-US" sz="1800" dirty="0" smtClean="0"/>
              <a:t>Will be a different set for each organization because goals and initiatives are different.</a:t>
            </a:r>
          </a:p>
          <a:p>
            <a:pPr lvl="1"/>
            <a:r>
              <a:rPr lang="en-US" sz="1800" dirty="0" smtClean="0"/>
              <a:t>Common outcome measures are L&amp;D impact on: sales, cost, quality, employee engagement, leadership score, and customer satisfaction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Center For Talent Reporting                                  www.centerfortalentreporting.org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22-May-2017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L&amp;D Effectiveness </a:t>
            </a:r>
            <a:r>
              <a:rPr lang="en-US" b="1" dirty="0" smtClean="0"/>
              <a:t>Measures</a:t>
            </a:r>
            <a:r>
              <a:rPr lang="en-US" dirty="0"/>
              <a:t/>
            </a:r>
            <a:br>
              <a:rPr lang="en-US" dirty="0"/>
            </a:br>
            <a:endParaRPr lang="en-US" sz="2800" i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Kirkpatrick/Phillips five levels</a:t>
            </a:r>
          </a:p>
          <a:p>
            <a:pPr lvl="1"/>
            <a:r>
              <a:rPr lang="en-US" sz="1800" dirty="0" smtClean="0"/>
              <a:t>Level </a:t>
            </a:r>
            <a:r>
              <a:rPr lang="en-US" sz="1800" dirty="0"/>
              <a:t>1: </a:t>
            </a:r>
            <a:r>
              <a:rPr lang="en-US" sz="1800" dirty="0" smtClean="0"/>
              <a:t>Satisfaction, Relevance, Recommendation</a:t>
            </a:r>
            <a:endParaRPr lang="en-US" sz="1800" dirty="0"/>
          </a:p>
          <a:p>
            <a:pPr lvl="1"/>
            <a:r>
              <a:rPr lang="en-US" sz="1800" dirty="0" smtClean="0"/>
              <a:t>Level </a:t>
            </a:r>
            <a:r>
              <a:rPr lang="en-US" sz="1800" dirty="0"/>
              <a:t>2: Amount learned</a:t>
            </a:r>
          </a:p>
          <a:p>
            <a:pPr lvl="1"/>
            <a:r>
              <a:rPr lang="en-US" sz="1800" dirty="0"/>
              <a:t>Level 3: Application </a:t>
            </a:r>
            <a:r>
              <a:rPr lang="en-US" sz="1800" dirty="0" smtClean="0"/>
              <a:t>rate (intended and actual)</a:t>
            </a:r>
            <a:endParaRPr lang="en-US" sz="1800" dirty="0"/>
          </a:p>
          <a:p>
            <a:pPr lvl="1"/>
            <a:r>
              <a:rPr lang="en-US" sz="1800" dirty="0"/>
              <a:t>Level 4: </a:t>
            </a:r>
            <a:r>
              <a:rPr lang="en-US" sz="1800" dirty="0" smtClean="0"/>
              <a:t>Impact (initial and follow up)</a:t>
            </a:r>
            <a:endParaRPr lang="en-US" sz="1800" dirty="0"/>
          </a:p>
          <a:p>
            <a:pPr lvl="1"/>
            <a:r>
              <a:rPr lang="en-US" sz="1800" dirty="0"/>
              <a:t>Level 5: Value (net benefit or ROI</a:t>
            </a:r>
            <a:r>
              <a:rPr lang="en-US" sz="2000" dirty="0" smtClean="0"/>
              <a:t>)</a:t>
            </a:r>
          </a:p>
          <a:p>
            <a:r>
              <a:rPr lang="en-US" sz="2200" dirty="0" smtClean="0"/>
              <a:t>Others: level of manager support and reinforcement</a:t>
            </a:r>
          </a:p>
          <a:p>
            <a:pPr algn="just"/>
            <a:r>
              <a:rPr lang="en-US" sz="2400" dirty="0" smtClean="0"/>
              <a:t>Some will have only L1, L2</a:t>
            </a:r>
          </a:p>
          <a:p>
            <a:pPr algn="just"/>
            <a:r>
              <a:rPr lang="en-US" sz="2400" b="1" dirty="0" smtClean="0"/>
              <a:t>Recommendation: Start with levels 1 and 2, a few level 3 measures. Later, add level 4.</a:t>
            </a:r>
            <a:endParaRPr lang="en-US" sz="2400" b="1" dirty="0"/>
          </a:p>
          <a:p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profpost.uc.edu/wp-content/uploads/2011/04/Qual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3050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Most Common Effectiveness Measures for L&amp;D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405801"/>
              </p:ext>
            </p:extLst>
          </p:nvPr>
        </p:nvGraphicFramePr>
        <p:xfrm>
          <a:off x="1208088" y="2133600"/>
          <a:ext cx="67278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6727436" imgH="4708081" progId="Excel.Sheet.12">
                  <p:embed/>
                </p:oleObj>
              </mc:Choice>
              <mc:Fallback>
                <p:oleObj name="Worksheet" r:id="rId3" imgW="6727436" imgH="47080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8088" y="2133600"/>
                        <a:ext cx="6727825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1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L&amp;D Efficiency </a:t>
            </a:r>
            <a:r>
              <a:rPr lang="en-US" b="1" dirty="0" smtClean="0"/>
              <a:t>Measures</a:t>
            </a:r>
            <a:endParaRPr lang="en-US" sz="2800" b="1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Volume</a:t>
            </a:r>
          </a:p>
          <a:p>
            <a:pPr lvl="1"/>
            <a:r>
              <a:rPr lang="en-US" sz="1800" b="1" dirty="0"/>
              <a:t>Participants</a:t>
            </a:r>
          </a:p>
          <a:p>
            <a:pPr lvl="1"/>
            <a:r>
              <a:rPr lang="en-US" sz="1800" b="1" dirty="0"/>
              <a:t>Courses, classes, hours</a:t>
            </a:r>
          </a:p>
          <a:p>
            <a:pPr lvl="2"/>
            <a:r>
              <a:rPr lang="en-US" dirty="0"/>
              <a:t>Offered, taken</a:t>
            </a:r>
          </a:p>
          <a:p>
            <a:pPr lvl="1"/>
            <a:r>
              <a:rPr lang="en-US" sz="1800" b="1" dirty="0"/>
              <a:t>By ILT, vILT, WBT, etc</a:t>
            </a:r>
            <a:r>
              <a:rPr lang="en-US" sz="1800" dirty="0"/>
              <a:t>.</a:t>
            </a:r>
          </a:p>
          <a:p>
            <a:r>
              <a:rPr lang="en-US" sz="2000" b="1" dirty="0" smtClean="0"/>
              <a:t>Completion dates</a:t>
            </a:r>
          </a:p>
          <a:p>
            <a:r>
              <a:rPr lang="en-US" sz="2000" dirty="0" smtClean="0"/>
              <a:t>Costs</a:t>
            </a:r>
            <a:endParaRPr lang="en-US" sz="2000" dirty="0"/>
          </a:p>
          <a:p>
            <a:pPr lvl="1"/>
            <a:r>
              <a:rPr lang="en-US" sz="1800" b="1" dirty="0"/>
              <a:t>Development, delivery, management</a:t>
            </a:r>
          </a:p>
          <a:p>
            <a:pPr lvl="1"/>
            <a:r>
              <a:rPr lang="en-US" sz="1800" dirty="0"/>
              <a:t>Tuition</a:t>
            </a:r>
          </a:p>
          <a:p>
            <a:pPr lvl="1"/>
            <a:r>
              <a:rPr lang="en-US" sz="1800" dirty="0"/>
              <a:t>Opportunity</a:t>
            </a:r>
          </a:p>
          <a:p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Utilization</a:t>
            </a:r>
          </a:p>
          <a:p>
            <a:pPr lvl="1"/>
            <a:r>
              <a:rPr lang="en-US" sz="1800" dirty="0"/>
              <a:t>Courses, classes, instructors</a:t>
            </a:r>
          </a:p>
          <a:p>
            <a:pPr lvl="1"/>
            <a:r>
              <a:rPr lang="en-US" dirty="0"/>
              <a:t>By ILT, vILT</a:t>
            </a:r>
          </a:p>
          <a:p>
            <a:r>
              <a:rPr lang="en-US" sz="2000" dirty="0"/>
              <a:t>Effort to develop and maintain</a:t>
            </a:r>
          </a:p>
          <a:p>
            <a:r>
              <a:rPr lang="en-US" sz="2000" b="1" dirty="0"/>
              <a:t>Reach</a:t>
            </a:r>
          </a:p>
          <a:p>
            <a:r>
              <a:rPr lang="en-US" sz="2000" dirty="0"/>
              <a:t>Cycle times</a:t>
            </a:r>
          </a:p>
          <a:p>
            <a:pPr lvl="1"/>
            <a:r>
              <a:rPr lang="en-US" sz="1800" dirty="0"/>
              <a:t>Performance consulting, development, </a:t>
            </a:r>
            <a:r>
              <a:rPr lang="en-US" sz="1800" dirty="0" smtClean="0"/>
              <a:t>delivery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Bold are most common</a:t>
            </a:r>
            <a:endParaRPr lang="en-US" b="1" dirty="0"/>
          </a:p>
          <a:p>
            <a:pPr lvl="1" indent="0">
              <a:buNone/>
            </a:pPr>
            <a:endParaRPr lang="en-US" sz="1800" dirty="0"/>
          </a:p>
          <a:p>
            <a:pPr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Most Common Efficiency Measures for L&amp;D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90912"/>
              </p:ext>
            </p:extLst>
          </p:nvPr>
        </p:nvGraphicFramePr>
        <p:xfrm>
          <a:off x="1600200" y="1752600"/>
          <a:ext cx="497205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4971954" imgH="4410011" progId="Excel.Sheet.12">
                  <p:embed/>
                </p:oleObj>
              </mc:Choice>
              <mc:Fallback>
                <p:oleObj name="Worksheet" r:id="rId3" imgW="4971954" imgH="44100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752600"/>
                        <a:ext cx="4972050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Most Common Efficiency Measures for L&amp;D </a:t>
            </a: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30942"/>
              </p:ext>
            </p:extLst>
          </p:nvPr>
        </p:nvGraphicFramePr>
        <p:xfrm>
          <a:off x="1524000" y="2514600"/>
          <a:ext cx="5257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5334090" imgH="3400425" progId="Excel.Sheet.12">
                  <p:embed/>
                </p:oleObj>
              </mc:Choice>
              <mc:Fallback>
                <p:oleObj name="Worksheet" r:id="rId3" imgW="5334090" imgH="3400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514600"/>
                        <a:ext cx="525780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0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of a </a:t>
            </a:r>
            <a:r>
              <a:rPr lang="en-US" b="1" dirty="0" smtClean="0"/>
              <a:t>Typical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22-May-2017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26263"/>
              </p:ext>
            </p:extLst>
          </p:nvPr>
        </p:nvGraphicFramePr>
        <p:xfrm>
          <a:off x="242888" y="2286000"/>
          <a:ext cx="865822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3" imgW="9889723" imgH="6569368" progId="Excel.Sheet.12">
                  <p:embed/>
                </p:oleObj>
              </mc:Choice>
              <mc:Fallback>
                <p:oleObj name="Worksheet" r:id="rId3" imgW="9889723" imgH="6569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888" y="2286000"/>
                        <a:ext cx="8658225" cy="401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35902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696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Lucida Grande</vt:lpstr>
      <vt:lpstr>Times New Roman</vt:lpstr>
      <vt:lpstr>Wingdings</vt:lpstr>
      <vt:lpstr>Advantage</vt:lpstr>
      <vt:lpstr>1_Advantage</vt:lpstr>
      <vt:lpstr>2_Advantage</vt:lpstr>
      <vt:lpstr>3_Advantage</vt:lpstr>
      <vt:lpstr>4_Advantage</vt:lpstr>
      <vt:lpstr>5_Advantage</vt:lpstr>
      <vt:lpstr>6_Advantage</vt:lpstr>
      <vt:lpstr>20_Advantage</vt:lpstr>
      <vt:lpstr>Worksheet</vt:lpstr>
      <vt:lpstr>Handouts for Create a                        Compelling   Measurement Strategy for  L&amp;D</vt:lpstr>
      <vt:lpstr>Executive Reporting Process</vt:lpstr>
      <vt:lpstr>The Three Types of TDRp Measures</vt:lpstr>
      <vt:lpstr>L&amp;D Effectiveness Measures </vt:lpstr>
      <vt:lpstr>Most Common Effectiveness Measures for L&amp;D</vt:lpstr>
      <vt:lpstr>L&amp;D Efficiency Measures</vt:lpstr>
      <vt:lpstr>Most Common Efficiency Measures for L&amp;D</vt:lpstr>
      <vt:lpstr>Most Common Efficiency Measures for L&amp;D (continued)</vt:lpstr>
      <vt:lpstr>Example of a Typical Dashboard</vt:lpstr>
      <vt:lpstr>Sample Program Report for L&amp;D Programs in Support of the Goal to Reduce Injuries </vt:lpstr>
      <vt:lpstr>Sample Operations Report for L&amp;D</vt:lpstr>
      <vt:lpstr>Sample Operations Report for L&amp;D (continued)</vt:lpstr>
      <vt:lpstr>L&amp;D Summary Report</vt:lpstr>
      <vt:lpstr>L&amp;D Summary Report (continued)</vt:lpstr>
      <vt:lpstr>Steps in Creating Your Own Measurement Strategy</vt:lpstr>
      <vt:lpstr>Steps in Creating Your Own Measurement Strategy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Handouts for Create a                        Compelling   Measurement Strategy for  L&amp;D</dc:title>
  <dc:creator>David Vance</dc:creator>
  <cp:lastModifiedBy>David Vance</cp:lastModifiedBy>
  <cp:revision>3</cp:revision>
  <dcterms:created xsi:type="dcterms:W3CDTF">2018-01-11T19:50:19Z</dcterms:created>
  <dcterms:modified xsi:type="dcterms:W3CDTF">2018-02-27T15:46:29Z</dcterms:modified>
</cp:coreProperties>
</file>